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jpeg" ContentType="image/jpeg"/>
  <Override PartName="/ppt/media/image5.png" ContentType="image/png"/>
  <Override PartName="/ppt/media/image4.png" ContentType="image/png"/>
  <Override PartName="/ppt/media/image6.wmf" ContentType="image/x-wmf"/>
  <Override PartName="/ppt/media/image7.png" ContentType="image/png"/>
  <Override PartName="/ppt/media/image8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8" name="Groupe 4"/>
          <p:cNvGrpSpPr/>
          <p:nvPr/>
        </p:nvGrpSpPr>
        <p:grpSpPr>
          <a:xfrm>
            <a:off x="0" y="317880"/>
            <a:ext cx="9143640" cy="6527520"/>
            <a:chOff x="0" y="317880"/>
            <a:chExt cx="9143640" cy="6527520"/>
          </a:xfrm>
        </p:grpSpPr>
        <p:sp>
          <p:nvSpPr>
            <p:cNvPr id="89" name="Rectangle 5"/>
            <p:cNvSpPr/>
            <p:nvPr/>
          </p:nvSpPr>
          <p:spPr>
            <a:xfrm>
              <a:off x="0" y="317880"/>
              <a:ext cx="9143640" cy="65275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0" name="ZoneTexte 6"/>
            <p:cNvSpPr/>
            <p:nvPr/>
          </p:nvSpPr>
          <p:spPr>
            <a:xfrm>
              <a:off x="987120" y="2997720"/>
              <a:ext cx="7384680" cy="14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résous un problème de comparaison ou un problème multiplicatif.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1" name="Image 7" descr=""/>
            <p:cNvPicPr/>
            <p:nvPr/>
          </p:nvPicPr>
          <p:blipFill>
            <a:blip r:embed="rId1"/>
            <a:stretch/>
          </p:blipFill>
          <p:spPr>
            <a:xfrm>
              <a:off x="3654360" y="5587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 6" descr=""/>
          <p:cNvPicPr/>
          <p:nvPr/>
        </p:nvPicPr>
        <p:blipFill>
          <a:blip r:embed="rId1"/>
          <a:stretch/>
        </p:blipFill>
        <p:spPr>
          <a:xfrm>
            <a:off x="6865200" y="1008000"/>
            <a:ext cx="2160000" cy="78480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ZoneTexte 2"/>
          <p:cNvSpPr/>
          <p:nvPr/>
        </p:nvSpPr>
        <p:spPr>
          <a:xfrm>
            <a:off x="1029240" y="2159280"/>
            <a:ext cx="6832080" cy="253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"/>
          <p:cNvSpPr/>
          <p:nvPr/>
        </p:nvSpPr>
        <p:spPr>
          <a:xfrm>
            <a:off x="141480" y="889200"/>
            <a:ext cx="6446520" cy="24289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Paul mesure 138 centimètres. Mila mesure 19 centimètres de moins que Paul.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Mila mesure-t-elle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8064720" y="36072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7884720" y="360072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0" name=""/>
          <p:cNvSpPr/>
          <p:nvPr/>
        </p:nvSpPr>
        <p:spPr>
          <a:xfrm>
            <a:off x="111240" y="4032360"/>
            <a:ext cx="7746840" cy="22860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 chêne mesurait 7,8 m l’année dernière. Il vient de dépasser la hauteur de la maison qui est de 8,2 m. 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De combien a-t-il grandi en un an ?</a:t>
            </a:r>
            <a:endParaRPr b="0" i="1" lang="fr-FR" sz="32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03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11"/>
          <p:cNvSpPr/>
          <p:nvPr/>
        </p:nvSpPr>
        <p:spPr>
          <a:xfrm>
            <a:off x="3402000" y="1064520"/>
            <a:ext cx="5752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la taille de Mila. C’est un problème de comparaison.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17"/>
          <p:cNvSpPr/>
          <p:nvPr/>
        </p:nvSpPr>
        <p:spPr>
          <a:xfrm>
            <a:off x="3287880" y="5537520"/>
            <a:ext cx="5866920" cy="100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Mila mesure 119 </a:t>
            </a:r>
            <a:r>
              <a:rPr b="0" lang="fr-FR" sz="2800" spc="-1" strike="noStrike">
                <a:solidFill>
                  <a:srgbClr val="c00000"/>
                </a:solidFill>
                <a:latin typeface="Cursive standard"/>
              </a:rPr>
              <a:t>centimètres.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1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11" name="ZoneTexte 20"/>
          <p:cNvSpPr/>
          <p:nvPr/>
        </p:nvSpPr>
        <p:spPr>
          <a:xfrm>
            <a:off x="3403800" y="4020480"/>
            <a:ext cx="56350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138 – 19 = 119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2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ZoneTexte 14"/>
          <p:cNvSpPr/>
          <p:nvPr/>
        </p:nvSpPr>
        <p:spPr>
          <a:xfrm>
            <a:off x="3402000" y="265032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 :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5" name="Groupe 23"/>
          <p:cNvGrpSpPr/>
          <p:nvPr/>
        </p:nvGrpSpPr>
        <p:grpSpPr>
          <a:xfrm>
            <a:off x="6489360" y="2809080"/>
            <a:ext cx="2549520" cy="759600"/>
            <a:chOff x="6489360" y="2809080"/>
            <a:chExt cx="2549520" cy="759600"/>
          </a:xfrm>
        </p:grpSpPr>
        <p:sp>
          <p:nvSpPr>
            <p:cNvPr id="116" name="Rectangle 4"/>
            <p:cNvSpPr/>
            <p:nvPr/>
          </p:nvSpPr>
          <p:spPr>
            <a:xfrm>
              <a:off x="6489360" y="2809080"/>
              <a:ext cx="2194200" cy="376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138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7" name="Rectangle 18"/>
            <p:cNvSpPr/>
            <p:nvPr/>
          </p:nvSpPr>
          <p:spPr>
            <a:xfrm>
              <a:off x="6489360" y="3186360"/>
              <a:ext cx="1416600" cy="376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8" name="Connecteur droit avec flèche 21"/>
            <p:cNvCxnSpPr/>
            <p:nvPr/>
          </p:nvCxnSpPr>
          <p:spPr>
            <a:xfrm>
              <a:off x="7906320" y="3500280"/>
              <a:ext cx="746280" cy="360"/>
            </a:xfrm>
            <a:prstGeom prst="straightConnector1">
              <a:avLst/>
            </a:prstGeom>
            <a:ln>
              <a:solidFill>
                <a:srgbClr val="4472c4"/>
              </a:solidFill>
              <a:headEnd len="med" type="triangle" w="med"/>
              <a:tailEnd len="med" type="triangle" w="med"/>
            </a:ln>
          </p:spPr>
        </p:cxnSp>
        <p:sp>
          <p:nvSpPr>
            <p:cNvPr id="119" name="Rectangle 22"/>
            <p:cNvSpPr/>
            <p:nvPr/>
          </p:nvSpPr>
          <p:spPr>
            <a:xfrm>
              <a:off x="7519320" y="3191760"/>
              <a:ext cx="1519560" cy="3769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19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20" name=""/>
          <p:cNvSpPr/>
          <p:nvPr/>
        </p:nvSpPr>
        <p:spPr>
          <a:xfrm>
            <a:off x="8065080" y="36108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2" name="Image 8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23" name="Rectangle : coins arrondis 7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 : coins arrondis 9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ctangle : coins arrondis 11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ctangle : coins arrondis 12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Texte 5"/>
          <p:cNvSpPr/>
          <p:nvPr/>
        </p:nvSpPr>
        <p:spPr>
          <a:xfrm>
            <a:off x="3402000" y="1064520"/>
            <a:ext cx="5752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l’écart. C’est un problème de comparaison.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7"/>
          <p:cNvSpPr/>
          <p:nvPr/>
        </p:nvSpPr>
        <p:spPr>
          <a:xfrm>
            <a:off x="3287880" y="5537520"/>
            <a:ext cx="586692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Le chêne a grandi de 0,4 m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(40 centimètres).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Image 10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30" name="Image 11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31" name="ZoneTexte 8"/>
          <p:cNvSpPr/>
          <p:nvPr/>
        </p:nvSpPr>
        <p:spPr>
          <a:xfrm>
            <a:off x="3403800" y="4020480"/>
            <a:ext cx="56350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8,2 – 7,8 = 0,4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" name="Image 12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ZoneTexte 9"/>
          <p:cNvSpPr/>
          <p:nvPr/>
        </p:nvSpPr>
        <p:spPr>
          <a:xfrm>
            <a:off x="3402000" y="265032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 :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5" name="Groupe 2"/>
          <p:cNvGrpSpPr/>
          <p:nvPr/>
        </p:nvGrpSpPr>
        <p:grpSpPr>
          <a:xfrm>
            <a:off x="6489360" y="2809080"/>
            <a:ext cx="2549520" cy="759600"/>
            <a:chOff x="6489360" y="2809080"/>
            <a:chExt cx="2549520" cy="759600"/>
          </a:xfrm>
        </p:grpSpPr>
        <p:sp>
          <p:nvSpPr>
            <p:cNvPr id="136" name="Rectangle 6"/>
            <p:cNvSpPr/>
            <p:nvPr/>
          </p:nvSpPr>
          <p:spPr>
            <a:xfrm>
              <a:off x="6489360" y="2809080"/>
              <a:ext cx="2194200" cy="376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8,2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" name="Rectangle 7"/>
            <p:cNvSpPr/>
            <p:nvPr/>
          </p:nvSpPr>
          <p:spPr>
            <a:xfrm>
              <a:off x="6489360" y="3186360"/>
              <a:ext cx="1416600" cy="376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7,8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8" name="Connecteur droit avec flèche 2"/>
            <p:cNvCxnSpPr/>
            <p:nvPr/>
          </p:nvCxnSpPr>
          <p:spPr>
            <a:xfrm>
              <a:off x="7906320" y="3500280"/>
              <a:ext cx="746280" cy="360"/>
            </a:xfrm>
            <a:prstGeom prst="straightConnector1">
              <a:avLst/>
            </a:prstGeom>
            <a:ln>
              <a:solidFill>
                <a:srgbClr val="4472c4"/>
              </a:solidFill>
              <a:headEnd len="med" type="triangle" w="med"/>
              <a:tailEnd len="med" type="triangle" w="med"/>
            </a:ln>
          </p:spPr>
        </p:cxnSp>
        <p:sp>
          <p:nvSpPr>
            <p:cNvPr id="139" name="Rectangle 8"/>
            <p:cNvSpPr/>
            <p:nvPr/>
          </p:nvSpPr>
          <p:spPr>
            <a:xfrm>
              <a:off x="7519320" y="3191760"/>
              <a:ext cx="1519560" cy="3769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40" name=""/>
          <p:cNvSpPr/>
          <p:nvPr/>
        </p:nvSpPr>
        <p:spPr>
          <a:xfrm>
            <a:off x="7869240" y="34668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ZoneTexte 2"/>
          <p:cNvSpPr/>
          <p:nvPr/>
        </p:nvSpPr>
        <p:spPr>
          <a:xfrm>
            <a:off x="1155960" y="1978200"/>
            <a:ext cx="6832080" cy="31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"/>
          <p:cNvSpPr/>
          <p:nvPr/>
        </p:nvSpPr>
        <p:spPr>
          <a:xfrm>
            <a:off x="141480" y="889200"/>
            <a:ext cx="8351640" cy="24289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Filou mange 195 g de croquettes par jour. Simba mange 215 g de croquettes par jour.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Quelle quantité de croquettes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Simba mange-t-il de plus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8065080" y="36108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111240" y="3524400"/>
            <a:ext cx="8810640" cy="30002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J’ai le choix : acheter un lot de 2 paquets de</a:t>
            </a:r>
            <a:endParaRPr b="0" lang="fr-FR" sz="36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biscuits à 5,05 € ou bien acheter les paquets</a:t>
            </a:r>
            <a:endParaRPr b="0" lang="fr-FR" sz="36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séparément en sachant que chaque paquet</a:t>
            </a:r>
            <a:endParaRPr b="0" lang="fr-FR" sz="36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vaut alors 2,45€. </a:t>
            </a:r>
            <a:endParaRPr b="0" lang="fr-FR" sz="36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  <a:p>
            <a:r>
              <a:rPr b="1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Quelle est le meilleur choix ?</a:t>
            </a:r>
            <a:endParaRPr b="0" lang="fr-FR" sz="3600" spc="-1" strike="noStrike">
              <a:solidFill>
                <a:srgbClr val="000000"/>
              </a:solidFill>
              <a:latin typeface="Calibri-Italic"/>
              <a:ea typeface="Calibri-Italic"/>
            </a:endParaRPr>
          </a:p>
        </p:txBody>
      </p:sp>
      <p:sp>
        <p:nvSpPr>
          <p:cNvPr id="147" name=""/>
          <p:cNvSpPr/>
          <p:nvPr/>
        </p:nvSpPr>
        <p:spPr>
          <a:xfrm flipH="1">
            <a:off x="0" y="34218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48" name="Image 4" descr=""/>
          <p:cNvPicPr/>
          <p:nvPr/>
        </p:nvPicPr>
        <p:blipFill>
          <a:blip r:embed="rId1"/>
          <a:srcRect l="-1332" t="49997" r="51324" b="0"/>
          <a:stretch/>
        </p:blipFill>
        <p:spPr>
          <a:xfrm>
            <a:off x="6025320" y="1834920"/>
            <a:ext cx="3082680" cy="1594080"/>
          </a:xfrm>
          <a:prstGeom prst="rect">
            <a:avLst/>
          </a:prstGeom>
          <a:ln w="0">
            <a:noFill/>
          </a:ln>
        </p:spPr>
      </p:pic>
      <p:sp>
        <p:nvSpPr>
          <p:cNvPr id="149" name=""/>
          <p:cNvSpPr/>
          <p:nvPr/>
        </p:nvSpPr>
        <p:spPr>
          <a:xfrm>
            <a:off x="7885080" y="360108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52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11"/>
          <p:cNvSpPr/>
          <p:nvPr/>
        </p:nvSpPr>
        <p:spPr>
          <a:xfrm>
            <a:off x="3169800" y="1122840"/>
            <a:ext cx="61916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l’écart. C’est un problème de comparaison.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17"/>
          <p:cNvSpPr/>
          <p:nvPr/>
        </p:nvSpPr>
        <p:spPr>
          <a:xfrm>
            <a:off x="3287880" y="5537520"/>
            <a:ext cx="58669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Simba mange 20 g de croquettes de plus.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59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60" name="ZoneTexte 20"/>
          <p:cNvSpPr/>
          <p:nvPr/>
        </p:nvSpPr>
        <p:spPr>
          <a:xfrm>
            <a:off x="3508560" y="3600000"/>
            <a:ext cx="56350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215 – 195 = 20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ZoneTexte 18"/>
          <p:cNvSpPr/>
          <p:nvPr/>
        </p:nvSpPr>
        <p:spPr>
          <a:xfrm>
            <a:off x="3290760" y="250308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 :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4" name="Groupe 15"/>
          <p:cNvGrpSpPr/>
          <p:nvPr/>
        </p:nvGrpSpPr>
        <p:grpSpPr>
          <a:xfrm>
            <a:off x="6205680" y="2737080"/>
            <a:ext cx="2640600" cy="717120"/>
            <a:chOff x="6205680" y="2737080"/>
            <a:chExt cx="2640600" cy="717120"/>
          </a:xfrm>
        </p:grpSpPr>
        <p:sp>
          <p:nvSpPr>
            <p:cNvPr id="165" name="Rectangle 3"/>
            <p:cNvSpPr/>
            <p:nvPr/>
          </p:nvSpPr>
          <p:spPr>
            <a:xfrm>
              <a:off x="6205680" y="2737080"/>
              <a:ext cx="2272680" cy="3556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215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6" name="Rectangle 12"/>
            <p:cNvSpPr/>
            <p:nvPr/>
          </p:nvSpPr>
          <p:spPr>
            <a:xfrm>
              <a:off x="6205680" y="3093480"/>
              <a:ext cx="1467360" cy="3556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195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67" name="Connecteur droit avec flèche 13"/>
            <p:cNvCxnSpPr/>
            <p:nvPr/>
          </p:nvCxnSpPr>
          <p:spPr>
            <a:xfrm>
              <a:off x="7673400" y="3389760"/>
              <a:ext cx="772920" cy="360"/>
            </a:xfrm>
            <a:prstGeom prst="straightConnector1">
              <a:avLst/>
            </a:prstGeom>
            <a:ln>
              <a:solidFill>
                <a:srgbClr val="4472c4"/>
              </a:solidFill>
              <a:headEnd len="med" type="triangle" w="med"/>
              <a:tailEnd len="med" type="triangle" w="med"/>
            </a:ln>
          </p:spPr>
        </p:cxnSp>
        <p:sp>
          <p:nvSpPr>
            <p:cNvPr id="168" name="Rectangle 14"/>
            <p:cNvSpPr/>
            <p:nvPr/>
          </p:nvSpPr>
          <p:spPr>
            <a:xfrm>
              <a:off x="7272720" y="3098520"/>
              <a:ext cx="1573560" cy="355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69" name=""/>
          <p:cNvSpPr/>
          <p:nvPr/>
        </p:nvSpPr>
        <p:spPr>
          <a:xfrm>
            <a:off x="8065440" y="36144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1" name="Image 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72" name="Rectangle : coins arrondis 13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Rectangle : coins arrondis 14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Rectangle : coins arrondis 15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tangle : coins arrondis 16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10"/>
          <p:cNvSpPr/>
          <p:nvPr/>
        </p:nvSpPr>
        <p:spPr>
          <a:xfrm>
            <a:off x="3402000" y="1064520"/>
            <a:ext cx="5752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l’écart. C’est un problème de comparaison.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12"/>
          <p:cNvSpPr/>
          <p:nvPr/>
        </p:nvSpPr>
        <p:spPr>
          <a:xfrm>
            <a:off x="3287880" y="5537520"/>
            <a:ext cx="5866920" cy="118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En prenant les deux paquets séparément, je paierai 15 centimes moins cher.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8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79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80" name="ZoneTexte 13"/>
          <p:cNvSpPr/>
          <p:nvPr/>
        </p:nvSpPr>
        <p:spPr>
          <a:xfrm>
            <a:off x="3403800" y="4020480"/>
            <a:ext cx="56350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5,05 – 4,90 = 0,15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1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ZoneTexte 15"/>
          <p:cNvSpPr/>
          <p:nvPr/>
        </p:nvSpPr>
        <p:spPr>
          <a:xfrm>
            <a:off x="3402000" y="265032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 :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4" name="Groupe 3"/>
          <p:cNvGrpSpPr/>
          <p:nvPr/>
        </p:nvGrpSpPr>
        <p:grpSpPr>
          <a:xfrm>
            <a:off x="6489360" y="2809080"/>
            <a:ext cx="2549520" cy="759600"/>
            <a:chOff x="6489360" y="2809080"/>
            <a:chExt cx="2549520" cy="759600"/>
          </a:xfrm>
        </p:grpSpPr>
        <p:sp>
          <p:nvSpPr>
            <p:cNvPr id="185" name="Rectangle 9"/>
            <p:cNvSpPr/>
            <p:nvPr/>
          </p:nvSpPr>
          <p:spPr>
            <a:xfrm>
              <a:off x="6489360" y="2809080"/>
              <a:ext cx="2194200" cy="376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5,05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6" name="Rectangle 10"/>
            <p:cNvSpPr/>
            <p:nvPr/>
          </p:nvSpPr>
          <p:spPr>
            <a:xfrm>
              <a:off x="6489360" y="3186360"/>
              <a:ext cx="1416600" cy="3769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2 x 2,45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87" name="Connecteur droit avec flèche 3"/>
            <p:cNvCxnSpPr/>
            <p:nvPr/>
          </p:nvCxnSpPr>
          <p:spPr>
            <a:xfrm>
              <a:off x="7906320" y="3500280"/>
              <a:ext cx="746280" cy="360"/>
            </a:xfrm>
            <a:prstGeom prst="straightConnector1">
              <a:avLst/>
            </a:prstGeom>
            <a:ln>
              <a:solidFill>
                <a:srgbClr val="4472c4"/>
              </a:solidFill>
              <a:headEnd len="med" type="triangle" w="med"/>
              <a:tailEnd len="med" type="triangle" w="med"/>
            </a:ln>
          </p:spPr>
        </p:cxnSp>
        <p:sp>
          <p:nvSpPr>
            <p:cNvPr id="188" name="Rectangle 11"/>
            <p:cNvSpPr/>
            <p:nvPr/>
          </p:nvSpPr>
          <p:spPr>
            <a:xfrm>
              <a:off x="7519320" y="3191760"/>
              <a:ext cx="1519560" cy="3769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89" name=""/>
          <p:cNvSpPr/>
          <p:nvPr/>
        </p:nvSpPr>
        <p:spPr>
          <a:xfrm>
            <a:off x="7869240" y="34668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0" dur="indefinite" restart="never" nodeType="tmRoot">
          <p:childTnLst>
            <p:seq>
              <p:cTn id="81" dur="indefinite" nodeType="mainSeq">
                <p:childTnLst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ZoneTexte 3"/>
          <p:cNvSpPr/>
          <p:nvPr/>
        </p:nvSpPr>
        <p:spPr>
          <a:xfrm>
            <a:off x="1155960" y="1978200"/>
            <a:ext cx="6832080" cy="31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"/>
          <p:cNvSpPr/>
          <p:nvPr/>
        </p:nvSpPr>
        <p:spPr>
          <a:xfrm>
            <a:off x="141480" y="889200"/>
            <a:ext cx="8351640" cy="24289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Le parking peut accueillir 140 voitures. Il compte 5 étages identiques.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voitures peuvent stationner à chaque étage ?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8065080" y="361080"/>
            <a:ext cx="107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111240" y="4000680"/>
            <a:ext cx="8810640" cy="2317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Le parking peut accueillir 1 400 voitures.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 </a:t>
            </a:r>
            <a:r>
              <a:rPr b="0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Il compte 5 étages identiques. 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  <a:p>
            <a:r>
              <a:rPr b="1" lang="fr-FR" sz="3600" spc="-1" strike="noStrike">
                <a:solidFill>
                  <a:srgbClr val="000000"/>
                </a:solidFill>
                <a:latin typeface="Calibri-Italic"/>
                <a:ea typeface="Calibri-Italic"/>
              </a:rPr>
              <a:t>Combien de voitures peuvent stationner à chaque étage ?</a:t>
            </a:r>
            <a:endParaRPr b="0" i="1" lang="fr-FR" sz="3600" spc="-1" strike="noStrike">
              <a:solidFill>
                <a:srgbClr val="0070c1"/>
              </a:solidFill>
              <a:latin typeface="Calibri-Italic"/>
              <a:ea typeface="Calibri-Italic"/>
            </a:endParaRPr>
          </a:p>
        </p:txBody>
      </p:sp>
      <p:sp>
        <p:nvSpPr>
          <p:cNvPr id="196" name=""/>
          <p:cNvSpPr/>
          <p:nvPr/>
        </p:nvSpPr>
        <p:spPr>
          <a:xfrm flipH="1">
            <a:off x="0" y="34218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7" name=""/>
          <p:cNvSpPr/>
          <p:nvPr/>
        </p:nvSpPr>
        <p:spPr>
          <a:xfrm>
            <a:off x="7885080" y="3601080"/>
            <a:ext cx="1255680" cy="5356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</TotalTime>
  <Application>LibreOffice/7.4.3.2$Windows_X86_64 LibreOffice_project/1048a8393ae2eeec98dff31b5c133c5f1d08b890</Application>
  <AppVersion>15.0000</AppVersion>
  <Words>154</Words>
  <Paragraphs>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2026-02-07T15:42:29Z</dcterms:modified>
  <cp:revision>94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